
<file path=[Content_Types].xml><?xml version="1.0" encoding="utf-8"?>
<Types xmlns="http://schemas.openxmlformats.org/package/2006/content-types">
  <Override PartName="/ppt/slideLayouts/slideLayout8.xml" ContentType="application/vnd.openxmlformats-officedocument.presentationml.slideLayout+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Default Extension="png" ContentType="image/png"/>
  <Override PartName="/docProps/core.xml" ContentType="application/vnd.openxmlformats-package.core-properties+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Default Extension="bin" ContentType="application/vnd.openxmlformats-officedocument.presentationml.printerSettings"/>
  <Default Extension="rels" ContentType="application/vnd.openxmlformats-package.relationships+xml"/>
  <Override PartName="/ppt/slides/slide9.xml" ContentType="application/vnd.openxmlformats-officedocument.presentationml.slide+xml"/>
  <Override PartName="/ppt/slides/slide13.xml" ContentType="application/vnd.openxmlformats-officedocument.presentationml.slide+xml"/>
  <Override PartName="/ppt/slides/slide6.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sldIdLst>
    <p:sldId id="256" r:id="rId2"/>
    <p:sldId id="257" r:id="rId3"/>
    <p:sldId id="259" r:id="rId4"/>
    <p:sldId id="260" r:id="rId5"/>
    <p:sldId id="258"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1887B2"/>
    <a:srgbClr val="ED07FF"/>
    <a:srgbClr val="842EC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05" d="100"/>
          <a:sy n="105" d="100"/>
        </p:scale>
        <p:origin x="-98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slide" Target="slides/slide13.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presProps" Target="presProps.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interSettings" Target="printerSettings/printerSettings1.bin"/><Relationship Id="rId12" Type="http://schemas.openxmlformats.org/officeDocument/2006/relationships/slide" Target="slides/slide11.xml"/><Relationship Id="rId17" Type="http://schemas.openxmlformats.org/officeDocument/2006/relationships/viewProps" Target="viewProps.xml"/><Relationship Id="rId19" Type="http://schemas.openxmlformats.org/officeDocument/2006/relationships/tableStyles" Target="tableStyles.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B82EE1A-8203-724C-B549-860D726F4387}" type="datetimeFigureOut">
              <a:rPr lang="en-US" smtClean="0"/>
              <a:pPr/>
              <a:t>9/2/10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83B7-C2BA-C641-898A-C3754C07FDD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2EE1A-8203-724C-B549-860D726F4387}" type="datetimeFigureOut">
              <a:rPr lang="en-US" smtClean="0"/>
              <a:pPr/>
              <a:t>9/2/10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83B7-C2BA-C641-898A-C3754C07FD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2EE1A-8203-724C-B549-860D726F4387}" type="datetimeFigureOut">
              <a:rPr lang="en-US" smtClean="0"/>
              <a:pPr/>
              <a:t>9/2/10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83B7-C2BA-C641-898A-C3754C07FD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B82EE1A-8203-724C-B549-860D726F4387}" type="datetimeFigureOut">
              <a:rPr lang="en-US" smtClean="0"/>
              <a:pPr/>
              <a:t>9/2/10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83B7-C2BA-C641-898A-C3754C07FDD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B82EE1A-8203-724C-B549-860D726F4387}" type="datetimeFigureOut">
              <a:rPr lang="en-US" smtClean="0"/>
              <a:pPr/>
              <a:t>9/2/10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5783B7-C2BA-C641-898A-C3754C07FDD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B82EE1A-8203-724C-B549-860D726F4387}" type="datetimeFigureOut">
              <a:rPr lang="en-US" smtClean="0"/>
              <a:pPr/>
              <a:t>9/2/10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83B7-C2BA-C641-898A-C3754C07FD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B82EE1A-8203-724C-B549-860D726F4387}" type="datetimeFigureOut">
              <a:rPr lang="en-US" smtClean="0"/>
              <a:pPr/>
              <a:t>9/2/10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D5783B7-C2BA-C641-898A-C3754C07FD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82EE1A-8203-724C-B549-860D726F4387}" type="datetimeFigureOut">
              <a:rPr lang="en-US" smtClean="0"/>
              <a:pPr/>
              <a:t>9/2/10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D5783B7-C2BA-C641-898A-C3754C07FDD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82EE1A-8203-724C-B549-860D726F4387}" type="datetimeFigureOut">
              <a:rPr lang="en-US" smtClean="0"/>
              <a:pPr/>
              <a:t>9/2/10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D5783B7-C2BA-C641-898A-C3754C07FDD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2EE1A-8203-724C-B549-860D726F4387}" type="datetimeFigureOut">
              <a:rPr lang="en-US" smtClean="0"/>
              <a:pPr/>
              <a:t>9/2/10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83B7-C2BA-C641-898A-C3754C07FD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B82EE1A-8203-724C-B549-860D726F4387}" type="datetimeFigureOut">
              <a:rPr lang="en-US" smtClean="0"/>
              <a:pPr/>
              <a:t>9/2/10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D5783B7-C2BA-C641-898A-C3754C07FD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82EE1A-8203-724C-B549-860D726F4387}" type="datetimeFigureOut">
              <a:rPr lang="en-US" smtClean="0"/>
              <a:pPr/>
              <a:t>9/2/10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D5783B7-C2BA-C641-898A-C3754C07FD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3"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3"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9.png"/><Relationship Id="rId4" Type="http://schemas.openxmlformats.org/officeDocument/2006/relationships/image" Target="../media/image5.png"/><Relationship Id="rId5" Type="http://schemas.openxmlformats.org/officeDocument/2006/relationships/image" Target="../media/image6.png"/><Relationship Id="rId7" Type="http://schemas.openxmlformats.org/officeDocument/2006/relationships/image" Target="../media/image8.png"/><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 Id="rId6"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3"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image" Target="../media/image13.png"/><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3" Type="http://schemas.openxmlformats.org/officeDocument/2006/relationships/image" Target="../media/image1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3" Type="http://schemas.openxmlformats.org/officeDocument/2006/relationships/image" Target="../media/image1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92667"/>
            <a:ext cx="9143999" cy="2636761"/>
          </a:xfrm>
        </p:spPr>
        <p:txBody>
          <a:bodyPr>
            <a:normAutofit/>
          </a:bodyPr>
          <a:lstStyle/>
          <a:p>
            <a:r>
              <a:rPr lang="en-US" sz="7100" dirty="0" smtClean="0">
                <a:ln w="12700" cap="flat" cmpd="sng" algn="ctr">
                  <a:solidFill>
                    <a:srgbClr val="842EC7"/>
                  </a:solidFill>
                  <a:prstDash val="solid"/>
                  <a:round/>
                  <a:headEnd type="none" w="med" len="med"/>
                  <a:tailEnd type="none" w="med" len="med"/>
                </a:ln>
                <a:effectLst>
                  <a:outerShdw blurRad="38100" dist="63500" dir="2700000" algn="br">
                    <a:srgbClr val="000000">
                      <a:alpha val="53000"/>
                    </a:srgbClr>
                  </a:outerShdw>
                </a:effectLst>
                <a:latin typeface="Apple Chancery"/>
                <a:cs typeface="Apple Chancery"/>
              </a:rPr>
              <a:t>History Of Computers!</a:t>
            </a:r>
            <a:endParaRPr lang="en-US" sz="7100" dirty="0">
              <a:ln w="12700" cap="flat" cmpd="sng" algn="ctr">
                <a:solidFill>
                  <a:srgbClr val="842EC7"/>
                </a:solidFill>
                <a:prstDash val="solid"/>
                <a:round/>
                <a:headEnd type="none" w="med" len="med"/>
                <a:tailEnd type="none" w="med" len="med"/>
              </a:ln>
              <a:effectLst>
                <a:outerShdw blurRad="38100" dist="63500" dir="2700000" algn="br">
                  <a:srgbClr val="000000">
                    <a:alpha val="53000"/>
                  </a:srgbClr>
                </a:outerShdw>
              </a:effectLst>
              <a:latin typeface="Apple Chancery"/>
              <a:cs typeface="Apple Chancery"/>
            </a:endParaRPr>
          </a:p>
        </p:txBody>
      </p:sp>
      <p:sp>
        <p:nvSpPr>
          <p:cNvPr id="3" name="Subtitle 2"/>
          <p:cNvSpPr>
            <a:spLocks noGrp="1"/>
          </p:cNvSpPr>
          <p:nvPr>
            <p:ph type="subTitle" idx="1"/>
          </p:nvPr>
        </p:nvSpPr>
        <p:spPr>
          <a:xfrm>
            <a:off x="1371600" y="3886200"/>
            <a:ext cx="6400800" cy="2342848"/>
          </a:xfrm>
        </p:spPr>
        <p:txBody>
          <a:bodyPr>
            <a:noAutofit/>
          </a:bodyPr>
          <a:lstStyle/>
          <a:p>
            <a:r>
              <a:rPr lang="en-US" sz="4000" dirty="0" smtClean="0">
                <a:solidFill>
                  <a:srgbClr val="842EC7"/>
                </a:solidFill>
                <a:latin typeface="Chalkboard"/>
                <a:cs typeface="Chalkboard"/>
              </a:rPr>
              <a:t>By: </a:t>
            </a:r>
          </a:p>
          <a:p>
            <a:r>
              <a:rPr lang="en-US" sz="4000" dirty="0" err="1" smtClean="0">
                <a:solidFill>
                  <a:srgbClr val="842EC7"/>
                </a:solidFill>
                <a:latin typeface="Chalkboard"/>
                <a:cs typeface="Chalkboard"/>
              </a:rPr>
              <a:t>Carleigh</a:t>
            </a:r>
            <a:r>
              <a:rPr lang="en-US" sz="4000" dirty="0" smtClean="0">
                <a:solidFill>
                  <a:srgbClr val="842EC7"/>
                </a:solidFill>
                <a:latin typeface="Chalkboard"/>
                <a:cs typeface="Chalkboard"/>
              </a:rPr>
              <a:t> Nobles(:</a:t>
            </a:r>
          </a:p>
          <a:p>
            <a:r>
              <a:rPr lang="en-US" sz="4000" dirty="0" smtClean="0">
                <a:solidFill>
                  <a:srgbClr val="842EC7"/>
                </a:solidFill>
                <a:latin typeface="Chalkboard"/>
                <a:cs typeface="Chalkboard"/>
              </a:rPr>
              <a:t>3</a:t>
            </a:r>
            <a:r>
              <a:rPr lang="en-US" sz="4000" baseline="30000" dirty="0" smtClean="0">
                <a:solidFill>
                  <a:srgbClr val="842EC7"/>
                </a:solidFill>
                <a:latin typeface="Chalkboard"/>
                <a:cs typeface="Chalkboard"/>
              </a:rPr>
              <a:t>rd</a:t>
            </a:r>
            <a:r>
              <a:rPr lang="en-US" sz="4000" dirty="0" smtClean="0">
                <a:solidFill>
                  <a:srgbClr val="842EC7"/>
                </a:solidFill>
                <a:latin typeface="Chalkboard"/>
                <a:cs typeface="Chalkboard"/>
              </a:rPr>
              <a:t> Period</a:t>
            </a:r>
            <a:endParaRPr lang="en-US" sz="4000" dirty="0">
              <a:solidFill>
                <a:srgbClr val="842EC7"/>
              </a:solidFill>
              <a:latin typeface="Chalkboard"/>
              <a:cs typeface="Chalkboard"/>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100" dirty="0" smtClean="0">
                <a:ln>
                  <a:solidFill>
                    <a:srgbClr val="842EC7"/>
                  </a:solidFill>
                </a:ln>
                <a:latin typeface="Apple Chancery"/>
                <a:cs typeface="Apple Chancery"/>
              </a:rPr>
              <a:t>Compact Disk (CD’S)</a:t>
            </a:r>
            <a:endParaRPr lang="en-US" sz="6100" dirty="0">
              <a:ln>
                <a:solidFill>
                  <a:srgbClr val="842EC7"/>
                </a:solidFill>
              </a:ln>
              <a:latin typeface="Apple Chancery"/>
              <a:cs typeface="Apple Chancery"/>
            </a:endParaRPr>
          </a:p>
        </p:txBody>
      </p:sp>
      <p:sp>
        <p:nvSpPr>
          <p:cNvPr id="3" name="Content Placeholder 2"/>
          <p:cNvSpPr>
            <a:spLocks noGrp="1"/>
          </p:cNvSpPr>
          <p:nvPr>
            <p:ph idx="1"/>
          </p:nvPr>
        </p:nvSpPr>
        <p:spPr>
          <a:xfrm>
            <a:off x="457200" y="1600201"/>
            <a:ext cx="8229600" cy="2545988"/>
          </a:xfrm>
        </p:spPr>
        <p:txBody>
          <a:bodyPr>
            <a:normAutofit/>
          </a:bodyPr>
          <a:lstStyle/>
          <a:p>
            <a:r>
              <a:rPr lang="en-US" sz="2500" dirty="0" smtClean="0"/>
              <a:t>James Russell invented the compact disk.</a:t>
            </a:r>
          </a:p>
          <a:p>
            <a:endParaRPr lang="en-US" sz="2500" dirty="0" smtClean="0"/>
          </a:p>
          <a:p>
            <a:r>
              <a:rPr lang="en-US" sz="2500" dirty="0" smtClean="0"/>
              <a:t>A compact disk is an optical disc used to store digital data. It was originally used for storing music, but then went to storing movies on them too. Audio CD’s have been commercially available since October 1982.</a:t>
            </a:r>
            <a:endParaRPr lang="en-US" sz="2500" dirty="0"/>
          </a:p>
        </p:txBody>
      </p:sp>
      <p:pic>
        <p:nvPicPr>
          <p:cNvPr id="4" name="Picture 3"/>
          <p:cNvPicPr>
            <a:picLocks noChangeAspect="1"/>
          </p:cNvPicPr>
          <p:nvPr/>
        </p:nvPicPr>
        <p:blipFill>
          <a:blip r:embed="rId2"/>
          <a:stretch>
            <a:fillRect/>
          </a:stretch>
        </p:blipFill>
        <p:spPr>
          <a:xfrm>
            <a:off x="1435266" y="4146189"/>
            <a:ext cx="2387785" cy="2441564"/>
          </a:xfrm>
          <a:prstGeom prst="rect">
            <a:avLst/>
          </a:prstGeom>
        </p:spPr>
      </p:pic>
      <p:pic>
        <p:nvPicPr>
          <p:cNvPr id="5" name="Picture 4"/>
          <p:cNvPicPr>
            <a:picLocks noChangeAspect="1"/>
          </p:cNvPicPr>
          <p:nvPr/>
        </p:nvPicPr>
        <p:blipFill>
          <a:blip r:embed="rId3"/>
          <a:stretch>
            <a:fillRect/>
          </a:stretch>
        </p:blipFill>
        <p:spPr>
          <a:xfrm>
            <a:off x="5232519" y="4146189"/>
            <a:ext cx="2387785" cy="2452319"/>
          </a:xfrm>
          <a:prstGeom prst="rect">
            <a:avLst/>
          </a:prstGeo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200" dirty="0" smtClean="0">
                <a:ln>
                  <a:solidFill>
                    <a:srgbClr val="842EC7"/>
                  </a:solidFill>
                </a:ln>
                <a:latin typeface="Apple Chancery"/>
                <a:cs typeface="Apple Chancery"/>
              </a:rPr>
              <a:t>Flash Drives!</a:t>
            </a:r>
            <a:endParaRPr lang="en-US" sz="6200" dirty="0">
              <a:ln>
                <a:solidFill>
                  <a:srgbClr val="842EC7"/>
                </a:solidFill>
              </a:ln>
              <a:latin typeface="Apple Chancery"/>
              <a:cs typeface="Apple Chancery"/>
            </a:endParaRPr>
          </a:p>
        </p:txBody>
      </p:sp>
      <p:sp>
        <p:nvSpPr>
          <p:cNvPr id="3" name="Content Placeholder 2"/>
          <p:cNvSpPr>
            <a:spLocks noGrp="1"/>
          </p:cNvSpPr>
          <p:nvPr>
            <p:ph idx="1"/>
          </p:nvPr>
        </p:nvSpPr>
        <p:spPr>
          <a:xfrm>
            <a:off x="457200" y="1600200"/>
            <a:ext cx="8229600" cy="2341599"/>
          </a:xfrm>
        </p:spPr>
        <p:txBody>
          <a:bodyPr>
            <a:normAutofit/>
          </a:bodyPr>
          <a:lstStyle/>
          <a:p>
            <a:r>
              <a:rPr lang="en-US" sz="2600" dirty="0" err="1" smtClean="0"/>
              <a:t>Dov</a:t>
            </a:r>
            <a:r>
              <a:rPr lang="en-US" sz="2600" dirty="0" smtClean="0"/>
              <a:t> Moran invented the USB flash drive.</a:t>
            </a:r>
          </a:p>
          <a:p>
            <a:r>
              <a:rPr lang="en-US" sz="2600" dirty="0" smtClean="0"/>
              <a:t>A flash drive consist of a flash memory data storage device integrated with a USB. </a:t>
            </a:r>
          </a:p>
          <a:p>
            <a:r>
              <a:rPr lang="en-US" sz="2600" dirty="0" smtClean="0"/>
              <a:t>USB flash drives are typically removable and rewritable, and are much smaller than a floppy disk. </a:t>
            </a:r>
            <a:endParaRPr lang="en-US" sz="2600" dirty="0"/>
          </a:p>
        </p:txBody>
      </p:sp>
      <p:pic>
        <p:nvPicPr>
          <p:cNvPr id="4" name="Picture 3"/>
          <p:cNvPicPr>
            <a:picLocks noChangeAspect="1"/>
          </p:cNvPicPr>
          <p:nvPr/>
        </p:nvPicPr>
        <p:blipFill>
          <a:blip r:embed="rId2"/>
          <a:stretch>
            <a:fillRect/>
          </a:stretch>
        </p:blipFill>
        <p:spPr>
          <a:xfrm>
            <a:off x="865952" y="4137479"/>
            <a:ext cx="3505200" cy="2324100"/>
          </a:xfrm>
          <a:prstGeom prst="rect">
            <a:avLst/>
          </a:prstGeom>
        </p:spPr>
      </p:pic>
      <p:pic>
        <p:nvPicPr>
          <p:cNvPr id="5" name="Picture 4"/>
          <p:cNvPicPr>
            <a:picLocks noChangeAspect="1"/>
          </p:cNvPicPr>
          <p:nvPr/>
        </p:nvPicPr>
        <p:blipFill>
          <a:blip r:embed="rId3"/>
          <a:stretch>
            <a:fillRect/>
          </a:stretch>
        </p:blipFill>
        <p:spPr>
          <a:xfrm>
            <a:off x="5780922" y="3814255"/>
            <a:ext cx="1999965" cy="2999948"/>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extBox 3"/>
          <p:cNvSpPr txBox="1"/>
          <p:nvPr/>
        </p:nvSpPr>
        <p:spPr>
          <a:xfrm>
            <a:off x="237175" y="2249714"/>
            <a:ext cx="4872224" cy="415498"/>
          </a:xfrm>
          <a:prstGeom prst="rect">
            <a:avLst/>
          </a:prstGeom>
          <a:noFill/>
        </p:spPr>
        <p:txBody>
          <a:bodyPr wrap="square" rtlCol="0">
            <a:spAutoFit/>
          </a:bodyPr>
          <a:lstStyle/>
          <a:p>
            <a:r>
              <a:rPr lang="en-US" sz="2100" dirty="0" smtClean="0"/>
              <a:t>http://</a:t>
            </a:r>
            <a:r>
              <a:rPr lang="en-US" sz="2100" dirty="0" err="1" smtClean="0"/>
              <a:t>www.idsia.ch/~juergen/zuse.html</a:t>
            </a:r>
            <a:endParaRPr lang="en-US" sz="2100" dirty="0"/>
          </a:p>
        </p:txBody>
      </p:sp>
      <p:sp>
        <p:nvSpPr>
          <p:cNvPr id="7" name="TextBox 6"/>
          <p:cNvSpPr txBox="1"/>
          <p:nvPr/>
        </p:nvSpPr>
        <p:spPr>
          <a:xfrm>
            <a:off x="1285403" y="435429"/>
            <a:ext cx="6987740" cy="1523494"/>
          </a:xfrm>
          <a:prstGeom prst="rect">
            <a:avLst/>
          </a:prstGeom>
          <a:noFill/>
        </p:spPr>
        <p:txBody>
          <a:bodyPr wrap="square" rtlCol="0">
            <a:spAutoFit/>
          </a:bodyPr>
          <a:lstStyle/>
          <a:p>
            <a:r>
              <a:rPr lang="en-US" sz="3100" dirty="0" smtClean="0">
                <a:ln>
                  <a:solidFill>
                    <a:srgbClr val="842EC7"/>
                  </a:solidFill>
                </a:ln>
                <a:latin typeface="Apple Chancery"/>
                <a:cs typeface="Apple Chancery"/>
              </a:rPr>
              <a:t>Here are a couple of Web Sites you can </a:t>
            </a:r>
            <a:r>
              <a:rPr lang="en-US" sz="3100" dirty="0" smtClean="0">
                <a:ln>
                  <a:solidFill>
                    <a:srgbClr val="842EC7"/>
                  </a:solidFill>
                </a:ln>
                <a:latin typeface="Apple Chancery"/>
                <a:cs typeface="Apple Chancery"/>
              </a:rPr>
              <a:t>use</a:t>
            </a:r>
            <a:r>
              <a:rPr lang="en-US" sz="3100" dirty="0" smtClean="0">
                <a:ln>
                  <a:solidFill>
                    <a:srgbClr val="842EC7"/>
                  </a:solidFill>
                </a:ln>
                <a:latin typeface="Apple Chancery"/>
                <a:cs typeface="Apple Chancery"/>
              </a:rPr>
              <a:t> if you want to know anything else about The History Of Computers.</a:t>
            </a:r>
            <a:endParaRPr lang="en-US" sz="3100" dirty="0">
              <a:ln>
                <a:solidFill>
                  <a:srgbClr val="842EC7"/>
                </a:solidFill>
              </a:ln>
              <a:latin typeface="Apple Chancery"/>
              <a:cs typeface="Apple Chancery"/>
            </a:endParaRPr>
          </a:p>
        </p:txBody>
      </p:sp>
      <p:sp>
        <p:nvSpPr>
          <p:cNvPr id="8" name="TextBox 7"/>
          <p:cNvSpPr txBox="1"/>
          <p:nvPr/>
        </p:nvSpPr>
        <p:spPr>
          <a:xfrm>
            <a:off x="237175" y="2580547"/>
            <a:ext cx="4156908" cy="446276"/>
          </a:xfrm>
          <a:prstGeom prst="rect">
            <a:avLst/>
          </a:prstGeom>
          <a:noFill/>
        </p:spPr>
        <p:txBody>
          <a:bodyPr wrap="square" rtlCol="0">
            <a:spAutoFit/>
          </a:bodyPr>
          <a:lstStyle/>
          <a:p>
            <a:r>
              <a:rPr lang="en-US" sz="2200" dirty="0" err="1" smtClean="0"/>
              <a:t>www.livinginternet.com/i/i.htm</a:t>
            </a:r>
            <a:endParaRPr lang="en-US" sz="2200" dirty="0"/>
          </a:p>
        </p:txBody>
      </p:sp>
      <p:sp>
        <p:nvSpPr>
          <p:cNvPr id="9" name="TextBox 8"/>
          <p:cNvSpPr txBox="1"/>
          <p:nvPr/>
        </p:nvSpPr>
        <p:spPr>
          <a:xfrm>
            <a:off x="237175" y="2881683"/>
            <a:ext cx="6901386" cy="415498"/>
          </a:xfrm>
          <a:prstGeom prst="rect">
            <a:avLst/>
          </a:prstGeom>
          <a:noFill/>
        </p:spPr>
        <p:txBody>
          <a:bodyPr wrap="square" rtlCol="0">
            <a:spAutoFit/>
          </a:bodyPr>
          <a:lstStyle/>
          <a:p>
            <a:r>
              <a:rPr lang="en-US" sz="2100" dirty="0" smtClean="0"/>
              <a:t>http://inventors.about.com/library/weekly/aa081898.htm</a:t>
            </a:r>
            <a:endParaRPr lang="en-US" sz="2100" dirty="0"/>
          </a:p>
        </p:txBody>
      </p:sp>
      <p:sp>
        <p:nvSpPr>
          <p:cNvPr id="10" name="TextBox 9"/>
          <p:cNvSpPr txBox="1"/>
          <p:nvPr/>
        </p:nvSpPr>
        <p:spPr>
          <a:xfrm>
            <a:off x="237175" y="3188326"/>
            <a:ext cx="5076600" cy="400110"/>
          </a:xfrm>
          <a:prstGeom prst="rect">
            <a:avLst/>
          </a:prstGeom>
          <a:noFill/>
        </p:spPr>
        <p:txBody>
          <a:bodyPr wrap="square" rtlCol="0">
            <a:spAutoFit/>
          </a:bodyPr>
          <a:lstStyle/>
          <a:p>
            <a:r>
              <a:rPr lang="en-US" sz="2000" dirty="0" smtClean="0"/>
              <a:t>http://</a:t>
            </a:r>
            <a:r>
              <a:rPr lang="en-US" sz="2000" dirty="0" err="1" smtClean="0"/>
              <a:t>en.wikipedia.org/wiki/Compact_Disc</a:t>
            </a:r>
            <a:endParaRPr lang="en-US" sz="2000" dirty="0"/>
          </a:p>
        </p:txBody>
      </p:sp>
      <p:sp>
        <p:nvSpPr>
          <p:cNvPr id="11" name="TextBox 10"/>
          <p:cNvSpPr txBox="1"/>
          <p:nvPr/>
        </p:nvSpPr>
        <p:spPr>
          <a:xfrm>
            <a:off x="237175" y="3464245"/>
            <a:ext cx="5580635" cy="369332"/>
          </a:xfrm>
          <a:prstGeom prst="rect">
            <a:avLst/>
          </a:prstGeom>
          <a:noFill/>
        </p:spPr>
        <p:txBody>
          <a:bodyPr wrap="square" rtlCol="0">
            <a:spAutoFit/>
          </a:bodyPr>
          <a:lstStyle/>
          <a:p>
            <a:r>
              <a:rPr lang="en-US" dirty="0" smtClean="0"/>
              <a:t>http:</a:t>
            </a:r>
            <a:r>
              <a:rPr lang="en-US" dirty="0" smtClean="0"/>
              <a:t>//</a:t>
            </a:r>
            <a:r>
              <a:rPr lang="en-US" dirty="0" err="1" smtClean="0"/>
              <a:t>www.</a:t>
            </a:r>
            <a:r>
              <a:rPr lang="en-US" dirty="0" err="1" smtClean="0"/>
              <a:t>wikipedia.</a:t>
            </a:r>
            <a:r>
              <a:rPr lang="en-US" dirty="0" err="1" smtClean="0"/>
              <a:t>org/wiki/USB_flash_drive</a:t>
            </a:r>
            <a:endParaRPr lang="en-US" dirty="0"/>
          </a:p>
        </p:txBody>
      </p:sp>
      <p:sp>
        <p:nvSpPr>
          <p:cNvPr id="12" name="TextBox 11"/>
          <p:cNvSpPr txBox="1"/>
          <p:nvPr/>
        </p:nvSpPr>
        <p:spPr>
          <a:xfrm>
            <a:off x="237175" y="3748912"/>
            <a:ext cx="7322349" cy="369332"/>
          </a:xfrm>
          <a:prstGeom prst="rect">
            <a:avLst/>
          </a:prstGeom>
          <a:noFill/>
        </p:spPr>
        <p:txBody>
          <a:bodyPr wrap="square" rtlCol="0">
            <a:spAutoFit/>
          </a:bodyPr>
          <a:lstStyle/>
          <a:p>
            <a:r>
              <a:rPr lang="en-US" dirty="0" smtClean="0"/>
              <a:t>http://</a:t>
            </a:r>
            <a:r>
              <a:rPr lang="en-US" dirty="0" err="1" smtClean="0"/>
              <a:t>wiki.answers.com/Q/Who_invented_the_USB_flash_drive</a:t>
            </a:r>
            <a:endParaRPr lang="en-US" dirty="0"/>
          </a:p>
        </p:txBody>
      </p:sp>
      <p:sp>
        <p:nvSpPr>
          <p:cNvPr id="16" name="TextBox 15"/>
          <p:cNvSpPr txBox="1"/>
          <p:nvPr/>
        </p:nvSpPr>
        <p:spPr>
          <a:xfrm>
            <a:off x="237175" y="4009389"/>
            <a:ext cx="6398381" cy="369332"/>
          </a:xfrm>
          <a:prstGeom prst="rect">
            <a:avLst/>
          </a:prstGeom>
          <a:noFill/>
        </p:spPr>
        <p:txBody>
          <a:bodyPr wrap="square" rtlCol="0">
            <a:spAutoFit/>
          </a:bodyPr>
          <a:lstStyle/>
          <a:p>
            <a:r>
              <a:rPr lang="en-US" dirty="0" smtClean="0"/>
              <a:t>http://</a:t>
            </a:r>
            <a:r>
              <a:rPr lang="en-US" dirty="0" err="1" smtClean="0"/>
              <a:t>en.wikipedia.org/wiki/Floppy_disk</a:t>
            </a:r>
            <a:endParaRPr lang="en-US" dirty="0"/>
          </a:p>
        </p:txBody>
      </p:sp>
      <p:sp>
        <p:nvSpPr>
          <p:cNvPr id="17" name="TextBox 16"/>
          <p:cNvSpPr txBox="1"/>
          <p:nvPr/>
        </p:nvSpPr>
        <p:spPr>
          <a:xfrm>
            <a:off x="237175" y="4254530"/>
            <a:ext cx="6901386" cy="369332"/>
          </a:xfrm>
          <a:prstGeom prst="rect">
            <a:avLst/>
          </a:prstGeom>
          <a:noFill/>
        </p:spPr>
        <p:txBody>
          <a:bodyPr wrap="square" rtlCol="0">
            <a:spAutoFit/>
          </a:bodyPr>
          <a:lstStyle/>
          <a:p>
            <a:r>
              <a:rPr lang="en-US" dirty="0" smtClean="0"/>
              <a:t>http://inventors.about.com/library/weekly/aa081898.htm</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12762"/>
            <a:ext cx="8229600" cy="2249714"/>
          </a:xfrm>
        </p:spPr>
        <p:txBody>
          <a:bodyPr>
            <a:normAutofit/>
          </a:bodyPr>
          <a:lstStyle/>
          <a:p>
            <a:r>
              <a:rPr lang="en-US" sz="9600" dirty="0" smtClean="0">
                <a:ln>
                  <a:solidFill>
                    <a:srgbClr val="842EC7"/>
                  </a:solidFill>
                </a:ln>
                <a:latin typeface="Apple Chancery"/>
                <a:cs typeface="Apple Chancery"/>
              </a:rPr>
              <a:t>The End! (:</a:t>
            </a:r>
            <a:endParaRPr lang="en-US" sz="9600" dirty="0">
              <a:ln>
                <a:solidFill>
                  <a:srgbClr val="842EC7"/>
                </a:solidFill>
              </a:ln>
              <a:latin typeface="Apple Chancery"/>
              <a:cs typeface="Apple Chancery"/>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0607" y="274638"/>
            <a:ext cx="8229600" cy="1143000"/>
          </a:xfrm>
        </p:spPr>
        <p:txBody>
          <a:bodyPr>
            <a:normAutofit/>
          </a:bodyPr>
          <a:lstStyle/>
          <a:p>
            <a:r>
              <a:rPr lang="en-US" sz="6200" dirty="0" smtClean="0">
                <a:ln>
                  <a:solidFill>
                    <a:srgbClr val="842EC7"/>
                  </a:solidFill>
                </a:ln>
                <a:latin typeface="Apple Chancery"/>
                <a:cs typeface="Apple Chancery"/>
              </a:rPr>
              <a:t>The First Computer!</a:t>
            </a:r>
            <a:endParaRPr lang="en-US" sz="6200" dirty="0">
              <a:ln>
                <a:solidFill>
                  <a:srgbClr val="842EC7"/>
                </a:solidFill>
              </a:ln>
              <a:latin typeface="Apple Chancery"/>
              <a:cs typeface="Apple Chancery"/>
            </a:endParaRPr>
          </a:p>
        </p:txBody>
      </p:sp>
      <p:sp>
        <p:nvSpPr>
          <p:cNvPr id="3" name="Content Placeholder 2"/>
          <p:cNvSpPr>
            <a:spLocks noGrp="1"/>
          </p:cNvSpPr>
          <p:nvPr>
            <p:ph idx="1"/>
          </p:nvPr>
        </p:nvSpPr>
        <p:spPr>
          <a:xfrm>
            <a:off x="1" y="1600201"/>
            <a:ext cx="4843596" cy="5024322"/>
          </a:xfrm>
        </p:spPr>
        <p:txBody>
          <a:bodyPr>
            <a:normAutofit/>
          </a:bodyPr>
          <a:lstStyle/>
          <a:p>
            <a:r>
              <a:rPr lang="en-US" sz="2400" dirty="0" smtClean="0">
                <a:solidFill>
                  <a:srgbClr val="000090"/>
                </a:solidFill>
              </a:rPr>
              <a:t>The first computer that is considered to be the first electrical binary programmable computer was made by </a:t>
            </a:r>
            <a:r>
              <a:rPr lang="en-US" sz="2400" dirty="0" err="1" smtClean="0">
                <a:solidFill>
                  <a:srgbClr val="000090"/>
                </a:solidFill>
              </a:rPr>
              <a:t>Konrad</a:t>
            </a:r>
            <a:r>
              <a:rPr lang="en-US" sz="2400" dirty="0" smtClean="0">
                <a:solidFill>
                  <a:srgbClr val="000090"/>
                </a:solidFill>
              </a:rPr>
              <a:t> </a:t>
            </a:r>
            <a:r>
              <a:rPr lang="en-US" sz="2400" dirty="0" err="1" smtClean="0">
                <a:solidFill>
                  <a:srgbClr val="000090"/>
                </a:solidFill>
              </a:rPr>
              <a:t>Zuse</a:t>
            </a:r>
            <a:r>
              <a:rPr lang="en-US" sz="2400" dirty="0" smtClean="0">
                <a:solidFill>
                  <a:srgbClr val="000090"/>
                </a:solidFill>
              </a:rPr>
              <a:t>, in his parents living room in 1936 to 1938.</a:t>
            </a:r>
          </a:p>
          <a:p>
            <a:endParaRPr lang="en-US" sz="1800" dirty="0" smtClean="0"/>
          </a:p>
          <a:p>
            <a:pPr>
              <a:buNone/>
            </a:pPr>
            <a:r>
              <a:rPr lang="en-US" sz="1800" dirty="0" smtClean="0"/>
              <a:t> </a:t>
            </a:r>
          </a:p>
          <a:p>
            <a:endParaRPr lang="en-US" sz="1800" dirty="0" smtClean="0"/>
          </a:p>
          <a:p>
            <a:endParaRPr lang="en-US" sz="1800" dirty="0" smtClean="0"/>
          </a:p>
          <a:p>
            <a:endParaRPr lang="en-US" sz="1800" dirty="0" smtClean="0"/>
          </a:p>
          <a:p>
            <a:pPr>
              <a:buNone/>
            </a:pPr>
            <a:endParaRPr lang="en-US" sz="1800" dirty="0" smtClean="0"/>
          </a:p>
        </p:txBody>
      </p:sp>
      <p:pic>
        <p:nvPicPr>
          <p:cNvPr id="4" name="Picture 3" descr="images.jpeg"/>
          <p:cNvPicPr>
            <a:picLocks noChangeAspect="1"/>
          </p:cNvPicPr>
          <p:nvPr/>
        </p:nvPicPr>
        <p:blipFill>
          <a:blip r:embed="rId2"/>
          <a:stretch>
            <a:fillRect/>
          </a:stretch>
        </p:blipFill>
        <p:spPr>
          <a:xfrm>
            <a:off x="919239" y="4084284"/>
            <a:ext cx="3646168" cy="2373944"/>
          </a:xfrm>
          <a:prstGeom prst="rect">
            <a:avLst/>
          </a:prstGeom>
        </p:spPr>
      </p:pic>
      <p:pic>
        <p:nvPicPr>
          <p:cNvPr id="7" name="Picture 6"/>
          <p:cNvPicPr>
            <a:picLocks noChangeAspect="1"/>
          </p:cNvPicPr>
          <p:nvPr/>
        </p:nvPicPr>
        <p:blipFill>
          <a:blip r:embed="rId3"/>
          <a:stretch>
            <a:fillRect/>
          </a:stretch>
        </p:blipFill>
        <p:spPr>
          <a:xfrm>
            <a:off x="5570852" y="1842105"/>
            <a:ext cx="3115948" cy="3876388"/>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n>
                  <a:solidFill>
                    <a:srgbClr val="842EC7"/>
                  </a:solidFill>
                </a:ln>
                <a:solidFill>
                  <a:schemeClr val="tx1">
                    <a:lumMod val="95000"/>
                    <a:lumOff val="5000"/>
                  </a:schemeClr>
                </a:solidFill>
                <a:latin typeface="Apple Chancery"/>
                <a:cs typeface="Apple Chancery"/>
              </a:rPr>
              <a:t>Different Types Of Computers!</a:t>
            </a:r>
            <a:endParaRPr lang="en-US" dirty="0">
              <a:ln>
                <a:solidFill>
                  <a:srgbClr val="842EC7"/>
                </a:solidFill>
              </a:ln>
              <a:solidFill>
                <a:schemeClr val="tx1">
                  <a:lumMod val="95000"/>
                  <a:lumOff val="5000"/>
                </a:schemeClr>
              </a:solidFill>
              <a:latin typeface="Apple Chancery"/>
              <a:cs typeface="Apple Chancery"/>
            </a:endParaRPr>
          </a:p>
        </p:txBody>
      </p:sp>
      <p:sp>
        <p:nvSpPr>
          <p:cNvPr id="5" name="TextBox 4"/>
          <p:cNvSpPr txBox="1"/>
          <p:nvPr/>
        </p:nvSpPr>
        <p:spPr>
          <a:xfrm>
            <a:off x="441689" y="1795694"/>
            <a:ext cx="3692178" cy="569387"/>
          </a:xfrm>
          <a:prstGeom prst="rect">
            <a:avLst/>
          </a:prstGeom>
          <a:noFill/>
        </p:spPr>
        <p:txBody>
          <a:bodyPr vert="horz" wrap="square" rtlCol="0" anchor="b">
            <a:spAutoFit/>
          </a:bodyPr>
          <a:lstStyle/>
          <a:p>
            <a:pPr>
              <a:spcAft>
                <a:spcPts val="600"/>
              </a:spcAft>
            </a:pPr>
            <a:r>
              <a:rPr lang="en-US" sz="3100" dirty="0" smtClean="0">
                <a:solidFill>
                  <a:schemeClr val="accent6"/>
                </a:solidFill>
              </a:rPr>
              <a:t>Desktop Computers</a:t>
            </a:r>
            <a:endParaRPr lang="en-US" sz="3100" dirty="0">
              <a:solidFill>
                <a:schemeClr val="accent6"/>
              </a:solidFill>
            </a:endParaRPr>
          </a:p>
        </p:txBody>
      </p:sp>
      <p:sp>
        <p:nvSpPr>
          <p:cNvPr id="6" name="TextBox 5"/>
          <p:cNvSpPr txBox="1"/>
          <p:nvPr/>
        </p:nvSpPr>
        <p:spPr>
          <a:xfrm>
            <a:off x="5679786" y="1541777"/>
            <a:ext cx="2569166" cy="584776"/>
          </a:xfrm>
          <a:prstGeom prst="rect">
            <a:avLst/>
          </a:prstGeom>
          <a:noFill/>
        </p:spPr>
        <p:txBody>
          <a:bodyPr wrap="square" rtlCol="0">
            <a:spAutoFit/>
          </a:bodyPr>
          <a:lstStyle/>
          <a:p>
            <a:r>
              <a:rPr lang="en-US" sz="3200" dirty="0" smtClean="0">
                <a:solidFill>
                  <a:srgbClr val="0000FF"/>
                </a:solidFill>
              </a:rPr>
              <a:t>Workstations</a:t>
            </a:r>
            <a:endParaRPr lang="en-US" sz="3200" dirty="0">
              <a:solidFill>
                <a:srgbClr val="0000FF"/>
              </a:solidFill>
            </a:endParaRPr>
          </a:p>
        </p:txBody>
      </p:sp>
      <p:sp>
        <p:nvSpPr>
          <p:cNvPr id="7" name="TextBox 6"/>
          <p:cNvSpPr txBox="1"/>
          <p:nvPr/>
        </p:nvSpPr>
        <p:spPr>
          <a:xfrm>
            <a:off x="3822581" y="2618995"/>
            <a:ext cx="3966751" cy="569387"/>
          </a:xfrm>
          <a:prstGeom prst="rect">
            <a:avLst/>
          </a:prstGeom>
          <a:noFill/>
        </p:spPr>
        <p:txBody>
          <a:bodyPr wrap="square" rtlCol="0">
            <a:spAutoFit/>
          </a:bodyPr>
          <a:lstStyle/>
          <a:p>
            <a:r>
              <a:rPr lang="en-US" sz="3100" dirty="0" smtClean="0">
                <a:solidFill>
                  <a:srgbClr val="FF0000"/>
                </a:solidFill>
              </a:rPr>
              <a:t>Notebook Computers</a:t>
            </a:r>
            <a:endParaRPr lang="en-US" sz="3100" dirty="0">
              <a:solidFill>
                <a:srgbClr val="FF0000"/>
              </a:solidFill>
            </a:endParaRPr>
          </a:p>
        </p:txBody>
      </p:sp>
      <p:sp>
        <p:nvSpPr>
          <p:cNvPr id="8" name="TextBox 7"/>
          <p:cNvSpPr txBox="1"/>
          <p:nvPr/>
        </p:nvSpPr>
        <p:spPr>
          <a:xfrm>
            <a:off x="734633" y="3134521"/>
            <a:ext cx="3399234" cy="584776"/>
          </a:xfrm>
          <a:prstGeom prst="rect">
            <a:avLst/>
          </a:prstGeom>
          <a:noFill/>
        </p:spPr>
        <p:txBody>
          <a:bodyPr wrap="square" rtlCol="0">
            <a:spAutoFit/>
          </a:bodyPr>
          <a:lstStyle/>
          <a:p>
            <a:r>
              <a:rPr lang="en-US" sz="3200" dirty="0" smtClean="0">
                <a:solidFill>
                  <a:srgbClr val="660066"/>
                </a:solidFill>
              </a:rPr>
              <a:t>Tablet Computers</a:t>
            </a:r>
            <a:endParaRPr lang="en-US" sz="3200" dirty="0">
              <a:solidFill>
                <a:srgbClr val="660066"/>
              </a:solidFill>
            </a:endParaRPr>
          </a:p>
        </p:txBody>
      </p:sp>
      <p:sp>
        <p:nvSpPr>
          <p:cNvPr id="9" name="TextBox 8"/>
          <p:cNvSpPr txBox="1"/>
          <p:nvPr/>
        </p:nvSpPr>
        <p:spPr>
          <a:xfrm>
            <a:off x="734633" y="4206698"/>
            <a:ext cx="3951764" cy="553998"/>
          </a:xfrm>
          <a:prstGeom prst="rect">
            <a:avLst/>
          </a:prstGeom>
          <a:noFill/>
        </p:spPr>
        <p:txBody>
          <a:bodyPr wrap="square" rtlCol="0">
            <a:spAutoFit/>
          </a:bodyPr>
          <a:lstStyle/>
          <a:p>
            <a:r>
              <a:rPr lang="en-US" sz="3000" dirty="0" smtClean="0">
                <a:solidFill>
                  <a:schemeClr val="accent3">
                    <a:lumMod val="75000"/>
                  </a:schemeClr>
                </a:solidFill>
              </a:rPr>
              <a:t>Handheld Computers</a:t>
            </a:r>
            <a:endParaRPr lang="en-US" sz="3000" dirty="0">
              <a:solidFill>
                <a:schemeClr val="accent3">
                  <a:lumMod val="75000"/>
                </a:schemeClr>
              </a:solidFill>
            </a:endParaRPr>
          </a:p>
        </p:txBody>
      </p:sp>
      <p:sp>
        <p:nvSpPr>
          <p:cNvPr id="10" name="TextBox 9"/>
          <p:cNvSpPr txBox="1"/>
          <p:nvPr/>
        </p:nvSpPr>
        <p:spPr>
          <a:xfrm>
            <a:off x="4777059" y="4668363"/>
            <a:ext cx="3909741" cy="584776"/>
          </a:xfrm>
          <a:prstGeom prst="rect">
            <a:avLst/>
          </a:prstGeom>
          <a:noFill/>
        </p:spPr>
        <p:txBody>
          <a:bodyPr wrap="square" rtlCol="0">
            <a:spAutoFit/>
          </a:bodyPr>
          <a:lstStyle/>
          <a:p>
            <a:r>
              <a:rPr lang="en-US" sz="3200" dirty="0" smtClean="0">
                <a:solidFill>
                  <a:srgbClr val="1887B2"/>
                </a:solidFill>
              </a:rPr>
              <a:t>Smart Phones</a:t>
            </a:r>
            <a:endParaRPr lang="en-US" sz="3200" dirty="0">
              <a:solidFill>
                <a:srgbClr val="1887B2"/>
              </a:solidFill>
            </a:endParaRPr>
          </a:p>
        </p:txBody>
      </p:sp>
      <p:sp>
        <p:nvSpPr>
          <p:cNvPr id="11" name="TextBox 10"/>
          <p:cNvSpPr txBox="1"/>
          <p:nvPr/>
        </p:nvSpPr>
        <p:spPr>
          <a:xfrm>
            <a:off x="532298" y="5354639"/>
            <a:ext cx="3601569" cy="630942"/>
          </a:xfrm>
          <a:prstGeom prst="rect">
            <a:avLst/>
          </a:prstGeom>
          <a:noFill/>
        </p:spPr>
        <p:txBody>
          <a:bodyPr wrap="square" rtlCol="0">
            <a:spAutoFit/>
          </a:bodyPr>
          <a:lstStyle/>
          <a:p>
            <a:r>
              <a:rPr lang="en-US" sz="3500" dirty="0" smtClean="0">
                <a:solidFill>
                  <a:schemeClr val="tx1">
                    <a:lumMod val="75000"/>
                    <a:lumOff val="25000"/>
                  </a:schemeClr>
                </a:solidFill>
              </a:rPr>
              <a:t>Supercomputers</a:t>
            </a:r>
            <a:endParaRPr lang="en-US" sz="3500" dirty="0">
              <a:solidFill>
                <a:schemeClr val="tx1">
                  <a:lumMod val="75000"/>
                  <a:lumOff val="25000"/>
                </a:schemeClr>
              </a:solidFill>
            </a:endParaRPr>
          </a:p>
        </p:txBody>
      </p:sp>
      <p:sp>
        <p:nvSpPr>
          <p:cNvPr id="12" name="TextBox 11"/>
          <p:cNvSpPr txBox="1"/>
          <p:nvPr/>
        </p:nvSpPr>
        <p:spPr>
          <a:xfrm>
            <a:off x="4686397" y="3657741"/>
            <a:ext cx="4457603" cy="615553"/>
          </a:xfrm>
          <a:prstGeom prst="rect">
            <a:avLst/>
          </a:prstGeom>
          <a:noFill/>
        </p:spPr>
        <p:txBody>
          <a:bodyPr wrap="square" rtlCol="0">
            <a:spAutoFit/>
          </a:bodyPr>
          <a:lstStyle/>
          <a:p>
            <a:r>
              <a:rPr lang="en-US" sz="3400" dirty="0" smtClean="0">
                <a:solidFill>
                  <a:schemeClr val="accent1">
                    <a:lumMod val="75000"/>
                  </a:schemeClr>
                </a:solidFill>
              </a:rPr>
              <a:t>Mainframe Computers</a:t>
            </a:r>
            <a:endParaRPr lang="en-US" sz="3400" dirty="0">
              <a:solidFill>
                <a:schemeClr val="accent1">
                  <a:lumMod val="75000"/>
                </a:schemeClr>
              </a:solidFill>
            </a:endParaRPr>
          </a:p>
        </p:txBody>
      </p:sp>
      <p:sp>
        <p:nvSpPr>
          <p:cNvPr id="13" name="TextBox 12"/>
          <p:cNvSpPr txBox="1"/>
          <p:nvPr/>
        </p:nvSpPr>
        <p:spPr>
          <a:xfrm>
            <a:off x="4484451" y="5616249"/>
            <a:ext cx="3598456" cy="584776"/>
          </a:xfrm>
          <a:prstGeom prst="rect">
            <a:avLst/>
          </a:prstGeom>
          <a:noFill/>
        </p:spPr>
        <p:txBody>
          <a:bodyPr wrap="square" rtlCol="0">
            <a:spAutoFit/>
          </a:bodyPr>
          <a:lstStyle/>
          <a:p>
            <a:r>
              <a:rPr lang="en-US" sz="3200" dirty="0" smtClean="0">
                <a:solidFill>
                  <a:schemeClr val="accent5"/>
                </a:solidFill>
              </a:rPr>
              <a:t>Mini Computers</a:t>
            </a:r>
            <a:endParaRPr lang="en-US" sz="3200" dirty="0">
              <a:solidFill>
                <a:schemeClr val="accent5"/>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0" y="0"/>
            <a:ext cx="2679700" cy="2235200"/>
          </a:xfrm>
          <a:prstGeom prst="rect">
            <a:avLst/>
          </a:prstGeom>
        </p:spPr>
      </p:pic>
      <p:pic>
        <p:nvPicPr>
          <p:cNvPr id="5" name="Picture 4"/>
          <p:cNvPicPr>
            <a:picLocks noChangeAspect="1"/>
          </p:cNvPicPr>
          <p:nvPr/>
        </p:nvPicPr>
        <p:blipFill>
          <a:blip r:embed="rId3"/>
          <a:stretch>
            <a:fillRect/>
          </a:stretch>
        </p:blipFill>
        <p:spPr>
          <a:xfrm>
            <a:off x="16484" y="1987775"/>
            <a:ext cx="2857500" cy="2857500"/>
          </a:xfrm>
          <a:prstGeom prst="rect">
            <a:avLst/>
          </a:prstGeom>
        </p:spPr>
      </p:pic>
      <p:pic>
        <p:nvPicPr>
          <p:cNvPr id="6" name="Picture 5"/>
          <p:cNvPicPr>
            <a:picLocks noChangeAspect="1"/>
          </p:cNvPicPr>
          <p:nvPr/>
        </p:nvPicPr>
        <p:blipFill>
          <a:blip r:embed="rId4"/>
          <a:stretch>
            <a:fillRect/>
          </a:stretch>
        </p:blipFill>
        <p:spPr>
          <a:xfrm>
            <a:off x="2762170" y="0"/>
            <a:ext cx="2933700" cy="2768600"/>
          </a:xfrm>
          <a:prstGeom prst="rect">
            <a:avLst/>
          </a:prstGeom>
        </p:spPr>
      </p:pic>
      <p:pic>
        <p:nvPicPr>
          <p:cNvPr id="7" name="Picture 6"/>
          <p:cNvPicPr>
            <a:picLocks noChangeAspect="1"/>
          </p:cNvPicPr>
          <p:nvPr/>
        </p:nvPicPr>
        <p:blipFill>
          <a:blip r:embed="rId5"/>
          <a:stretch>
            <a:fillRect/>
          </a:stretch>
        </p:blipFill>
        <p:spPr>
          <a:xfrm>
            <a:off x="5761846" y="0"/>
            <a:ext cx="3194531" cy="3900489"/>
          </a:xfrm>
          <a:prstGeom prst="rect">
            <a:avLst/>
          </a:prstGeom>
        </p:spPr>
      </p:pic>
      <p:pic>
        <p:nvPicPr>
          <p:cNvPr id="8" name="Picture 7"/>
          <p:cNvPicPr>
            <a:picLocks noChangeAspect="1"/>
          </p:cNvPicPr>
          <p:nvPr/>
        </p:nvPicPr>
        <p:blipFill>
          <a:blip r:embed="rId6"/>
          <a:stretch>
            <a:fillRect/>
          </a:stretch>
        </p:blipFill>
        <p:spPr>
          <a:xfrm>
            <a:off x="3341481" y="2695732"/>
            <a:ext cx="2101614" cy="4088071"/>
          </a:xfrm>
          <a:prstGeom prst="rect">
            <a:avLst/>
          </a:prstGeom>
        </p:spPr>
      </p:pic>
      <p:pic>
        <p:nvPicPr>
          <p:cNvPr id="9" name="Picture 8"/>
          <p:cNvPicPr>
            <a:picLocks noChangeAspect="1"/>
          </p:cNvPicPr>
          <p:nvPr/>
        </p:nvPicPr>
        <p:blipFill>
          <a:blip r:embed="rId7"/>
          <a:stretch>
            <a:fillRect/>
          </a:stretch>
        </p:blipFill>
        <p:spPr>
          <a:xfrm>
            <a:off x="0" y="4296207"/>
            <a:ext cx="2997104" cy="2487596"/>
          </a:xfrm>
          <a:prstGeom prst="rect">
            <a:avLst/>
          </a:prstGeom>
        </p:spPr>
      </p:pic>
      <p:pic>
        <p:nvPicPr>
          <p:cNvPr id="10" name="Picture 9"/>
          <p:cNvPicPr>
            <a:picLocks noChangeAspect="1"/>
          </p:cNvPicPr>
          <p:nvPr/>
        </p:nvPicPr>
        <p:blipFill>
          <a:blip r:embed="rId8"/>
          <a:stretch>
            <a:fillRect/>
          </a:stretch>
        </p:blipFill>
        <p:spPr>
          <a:xfrm>
            <a:off x="5547424" y="3847101"/>
            <a:ext cx="3046085" cy="2998114"/>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Box 4"/>
          <p:cNvSpPr txBox="1"/>
          <p:nvPr/>
        </p:nvSpPr>
        <p:spPr>
          <a:xfrm>
            <a:off x="471715" y="406857"/>
            <a:ext cx="8140095" cy="1384995"/>
          </a:xfrm>
          <a:prstGeom prst="rect">
            <a:avLst/>
          </a:prstGeom>
          <a:noFill/>
        </p:spPr>
        <p:txBody>
          <a:bodyPr wrap="square" rtlCol="0">
            <a:spAutoFit/>
          </a:bodyPr>
          <a:lstStyle/>
          <a:p>
            <a:pPr algn="ctr"/>
            <a:r>
              <a:rPr lang="en-US" sz="8100" dirty="0" smtClean="0">
                <a:ln>
                  <a:solidFill>
                    <a:srgbClr val="842EC7"/>
                  </a:solidFill>
                </a:ln>
                <a:latin typeface="Apple Chancery"/>
                <a:cs typeface="Apple Chancery"/>
              </a:rPr>
              <a:t>The Internet!</a:t>
            </a:r>
            <a:endParaRPr lang="en-US" sz="8100" dirty="0">
              <a:ln>
                <a:solidFill>
                  <a:srgbClr val="842EC7"/>
                </a:solidFill>
              </a:ln>
              <a:latin typeface="Apple Chancery"/>
              <a:cs typeface="Apple Chancery"/>
            </a:endParaRPr>
          </a:p>
        </p:txBody>
      </p:sp>
      <p:sp>
        <p:nvSpPr>
          <p:cNvPr id="6" name="TextBox 5"/>
          <p:cNvSpPr txBox="1"/>
          <p:nvPr/>
        </p:nvSpPr>
        <p:spPr>
          <a:xfrm>
            <a:off x="175802" y="2034283"/>
            <a:ext cx="6168572" cy="1646605"/>
          </a:xfrm>
          <a:prstGeom prst="rect">
            <a:avLst/>
          </a:prstGeom>
          <a:noFill/>
        </p:spPr>
        <p:txBody>
          <a:bodyPr wrap="square" rtlCol="0">
            <a:spAutoFit/>
          </a:bodyPr>
          <a:lstStyle/>
          <a:p>
            <a:r>
              <a:rPr lang="en-US" sz="2100" dirty="0" smtClean="0"/>
              <a:t>The Internet was the result of some visionary thinking by people in the early 1960’s who saw potential in allowing computers to share information on research and development.</a:t>
            </a:r>
          </a:p>
          <a:p>
            <a:endParaRPr lang="en-US" sz="1700" dirty="0" smtClean="0"/>
          </a:p>
        </p:txBody>
      </p:sp>
      <p:pic>
        <p:nvPicPr>
          <p:cNvPr id="4" name="Picture 3"/>
          <p:cNvPicPr>
            <a:picLocks noChangeAspect="1"/>
          </p:cNvPicPr>
          <p:nvPr/>
        </p:nvPicPr>
        <p:blipFill>
          <a:blip r:embed="rId2"/>
          <a:stretch>
            <a:fillRect/>
          </a:stretch>
        </p:blipFill>
        <p:spPr>
          <a:xfrm>
            <a:off x="5481573" y="2596596"/>
            <a:ext cx="3179561" cy="3179561"/>
          </a:xfrm>
          <a:prstGeom prst="rect">
            <a:avLst/>
          </a:prstGeom>
        </p:spPr>
      </p:pic>
      <p:pic>
        <p:nvPicPr>
          <p:cNvPr id="7" name="Picture 6"/>
          <p:cNvPicPr>
            <a:picLocks noChangeAspect="1"/>
          </p:cNvPicPr>
          <p:nvPr/>
        </p:nvPicPr>
        <p:blipFill>
          <a:blip r:embed="rId3"/>
          <a:stretch>
            <a:fillRect/>
          </a:stretch>
        </p:blipFill>
        <p:spPr>
          <a:xfrm>
            <a:off x="903255" y="4013772"/>
            <a:ext cx="3991629" cy="2611191"/>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900" dirty="0" smtClean="0">
                <a:ln>
                  <a:solidFill>
                    <a:srgbClr val="842EC7"/>
                  </a:solidFill>
                </a:ln>
                <a:latin typeface="Apple Chancery"/>
                <a:cs typeface="Apple Chancery"/>
              </a:rPr>
              <a:t>Who Invented The Internet?</a:t>
            </a:r>
            <a:endParaRPr lang="en-US" sz="4900" dirty="0">
              <a:ln>
                <a:solidFill>
                  <a:srgbClr val="842EC7"/>
                </a:solidFill>
              </a:ln>
              <a:latin typeface="Apple Chancery"/>
              <a:cs typeface="Apple Chancery"/>
            </a:endParaRPr>
          </a:p>
        </p:txBody>
      </p:sp>
      <p:sp>
        <p:nvSpPr>
          <p:cNvPr id="3" name="Content Placeholder 2"/>
          <p:cNvSpPr>
            <a:spLocks noGrp="1"/>
          </p:cNvSpPr>
          <p:nvPr>
            <p:ph idx="1"/>
          </p:nvPr>
        </p:nvSpPr>
        <p:spPr/>
        <p:txBody>
          <a:bodyPr>
            <a:normAutofit/>
          </a:bodyPr>
          <a:lstStyle/>
          <a:p>
            <a:pPr>
              <a:buNone/>
            </a:pPr>
            <a:r>
              <a:rPr lang="en-US" sz="2300" dirty="0" smtClean="0"/>
              <a:t>Although a lot of people think that Al Gore invented the Internet, he did not! The internet was invited in the United States in the late 1950’s to the early 1970’s by a group of researchers and scientists at the newly formed Advanced Research Projects Agency (ARPA). </a:t>
            </a:r>
            <a:endParaRPr lang="en-US" sz="2300" dirty="0"/>
          </a:p>
        </p:txBody>
      </p:sp>
      <p:pic>
        <p:nvPicPr>
          <p:cNvPr id="4" name="Picture 3"/>
          <p:cNvPicPr>
            <a:picLocks noChangeAspect="1"/>
          </p:cNvPicPr>
          <p:nvPr/>
        </p:nvPicPr>
        <p:blipFill>
          <a:blip r:embed="rId2"/>
          <a:stretch>
            <a:fillRect/>
          </a:stretch>
        </p:blipFill>
        <p:spPr>
          <a:xfrm>
            <a:off x="2646943" y="3881352"/>
            <a:ext cx="3289300" cy="24638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551" y="3608"/>
            <a:ext cx="4642507" cy="6854392"/>
          </a:xfrm>
          <a:prstGeom prst="rect">
            <a:avLst/>
          </a:prstGeom>
        </p:spPr>
      </p:pic>
      <p:pic>
        <p:nvPicPr>
          <p:cNvPr id="5" name="Picture 4"/>
          <p:cNvPicPr>
            <a:picLocks noChangeAspect="1"/>
          </p:cNvPicPr>
          <p:nvPr/>
        </p:nvPicPr>
        <p:blipFill>
          <a:blip r:embed="rId3"/>
          <a:stretch>
            <a:fillRect/>
          </a:stretch>
        </p:blipFill>
        <p:spPr>
          <a:xfrm>
            <a:off x="4645058" y="3607"/>
            <a:ext cx="4498942" cy="3617149"/>
          </a:xfrm>
          <a:prstGeom prst="rect">
            <a:avLst/>
          </a:prstGeom>
        </p:spPr>
      </p:pic>
      <p:pic>
        <p:nvPicPr>
          <p:cNvPr id="6" name="Picture 5"/>
          <p:cNvPicPr>
            <a:picLocks noChangeAspect="1"/>
          </p:cNvPicPr>
          <p:nvPr/>
        </p:nvPicPr>
        <p:blipFill>
          <a:blip r:embed="rId4"/>
          <a:stretch>
            <a:fillRect/>
          </a:stretch>
        </p:blipFill>
        <p:spPr>
          <a:xfrm>
            <a:off x="4645058" y="3310888"/>
            <a:ext cx="4498942" cy="3547111"/>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500" dirty="0" smtClean="0">
                <a:ln>
                  <a:solidFill>
                    <a:srgbClr val="842EC7"/>
                  </a:solidFill>
                </a:ln>
                <a:latin typeface="Apple Chancery"/>
                <a:cs typeface="Apple Chancery"/>
              </a:rPr>
              <a:t>Who Invented The Mouse!</a:t>
            </a:r>
            <a:endParaRPr lang="en-US" sz="5500" dirty="0">
              <a:ln>
                <a:solidFill>
                  <a:srgbClr val="842EC7"/>
                </a:solidFill>
              </a:ln>
              <a:latin typeface="Apple Chancery"/>
              <a:cs typeface="Apple Chancery"/>
            </a:endParaRPr>
          </a:p>
        </p:txBody>
      </p:sp>
      <p:sp>
        <p:nvSpPr>
          <p:cNvPr id="3" name="Content Placeholder 2"/>
          <p:cNvSpPr>
            <a:spLocks noGrp="1"/>
          </p:cNvSpPr>
          <p:nvPr>
            <p:ph idx="1"/>
          </p:nvPr>
        </p:nvSpPr>
        <p:spPr>
          <a:xfrm>
            <a:off x="457200" y="1600201"/>
            <a:ext cx="8229600" cy="3451142"/>
          </a:xfrm>
        </p:spPr>
        <p:txBody>
          <a:bodyPr>
            <a:normAutofit/>
          </a:bodyPr>
          <a:lstStyle/>
          <a:p>
            <a:r>
              <a:rPr lang="en-US" sz="2600" dirty="0" smtClean="0"/>
              <a:t>Douglas </a:t>
            </a:r>
            <a:r>
              <a:rPr lang="en-US" sz="2600" dirty="0" err="1" smtClean="0"/>
              <a:t>Engelbart</a:t>
            </a:r>
            <a:r>
              <a:rPr lang="en-US" sz="2600" dirty="0" smtClean="0"/>
              <a:t> changed the way computers work. From specialized machinery that only a trained scientist could use, to a user-friendly tool that almost anyone can use. He invented the computer mouse! </a:t>
            </a:r>
          </a:p>
          <a:p>
            <a:r>
              <a:rPr lang="en-US" sz="2600" dirty="0" smtClean="0"/>
              <a:t>The mouse is Important because it makes using the computer a whole lot easier like: right clicking, scrolling up and down, being able to highlight stuff, and clicking on things a lot faster! </a:t>
            </a:r>
            <a:endParaRPr lang="en-US" sz="2600" dirty="0"/>
          </a:p>
        </p:txBody>
      </p:sp>
      <p:pic>
        <p:nvPicPr>
          <p:cNvPr id="4" name="Picture 3"/>
          <p:cNvPicPr>
            <a:picLocks noChangeAspect="1"/>
          </p:cNvPicPr>
          <p:nvPr/>
        </p:nvPicPr>
        <p:blipFill>
          <a:blip r:embed="rId2"/>
          <a:stretch>
            <a:fillRect/>
          </a:stretch>
        </p:blipFill>
        <p:spPr>
          <a:xfrm>
            <a:off x="1227840" y="4934546"/>
            <a:ext cx="2759075" cy="1789358"/>
          </a:xfrm>
          <a:prstGeom prst="rect">
            <a:avLst/>
          </a:prstGeom>
        </p:spPr>
      </p:pic>
      <p:pic>
        <p:nvPicPr>
          <p:cNvPr id="6" name="Picture 5"/>
          <p:cNvPicPr>
            <a:picLocks noChangeAspect="1"/>
          </p:cNvPicPr>
          <p:nvPr/>
        </p:nvPicPr>
        <p:blipFill>
          <a:blip r:embed="rId3"/>
          <a:stretch>
            <a:fillRect/>
          </a:stretch>
        </p:blipFill>
        <p:spPr>
          <a:xfrm>
            <a:off x="6005667" y="4525634"/>
            <a:ext cx="2198561" cy="2248078"/>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7100" dirty="0" smtClean="0">
                <a:ln>
                  <a:solidFill>
                    <a:srgbClr val="842EC7"/>
                  </a:solidFill>
                </a:ln>
                <a:latin typeface="Apple Chancery"/>
                <a:cs typeface="Apple Chancery"/>
              </a:rPr>
              <a:t>Floppy Disk!</a:t>
            </a:r>
            <a:endParaRPr lang="en-US" sz="7100" dirty="0">
              <a:ln>
                <a:solidFill>
                  <a:srgbClr val="842EC7"/>
                </a:solidFill>
              </a:ln>
              <a:latin typeface="Apple Chancery"/>
              <a:cs typeface="Apple Chancery"/>
            </a:endParaRPr>
          </a:p>
        </p:txBody>
      </p:sp>
      <p:sp>
        <p:nvSpPr>
          <p:cNvPr id="3" name="Content Placeholder 2"/>
          <p:cNvSpPr>
            <a:spLocks noGrp="1"/>
          </p:cNvSpPr>
          <p:nvPr>
            <p:ph idx="1"/>
          </p:nvPr>
        </p:nvSpPr>
        <p:spPr>
          <a:xfrm>
            <a:off x="457200" y="1600201"/>
            <a:ext cx="8229600" cy="2589786"/>
          </a:xfrm>
        </p:spPr>
        <p:txBody>
          <a:bodyPr>
            <a:normAutofit/>
          </a:bodyPr>
          <a:lstStyle/>
          <a:p>
            <a:r>
              <a:rPr lang="en-US" sz="2600" dirty="0" smtClean="0"/>
              <a:t>Floppy disk, one easy way to describe it is it’s the grandfather of the flash drive. Its like a flexible plastic disk coated with magnetic material and covered by a protective jacket, used primarily by computers to store data magnetically. Also called </a:t>
            </a:r>
            <a:r>
              <a:rPr lang="en-US" sz="2600" i="1" dirty="0" smtClean="0"/>
              <a:t>diskette</a:t>
            </a:r>
            <a:endParaRPr lang="en-US" sz="2600" dirty="0"/>
          </a:p>
        </p:txBody>
      </p:sp>
      <p:pic>
        <p:nvPicPr>
          <p:cNvPr id="4" name="Picture 3"/>
          <p:cNvPicPr>
            <a:picLocks noChangeAspect="1"/>
          </p:cNvPicPr>
          <p:nvPr/>
        </p:nvPicPr>
        <p:blipFill>
          <a:blip r:embed="rId2"/>
          <a:stretch>
            <a:fillRect/>
          </a:stretch>
        </p:blipFill>
        <p:spPr>
          <a:xfrm>
            <a:off x="457200" y="4189987"/>
            <a:ext cx="3492500" cy="2324100"/>
          </a:xfrm>
          <a:prstGeom prst="rect">
            <a:avLst/>
          </a:prstGeom>
        </p:spPr>
      </p:pic>
      <p:pic>
        <p:nvPicPr>
          <p:cNvPr id="5" name="Picture 4"/>
          <p:cNvPicPr>
            <a:picLocks noChangeAspect="1"/>
          </p:cNvPicPr>
          <p:nvPr/>
        </p:nvPicPr>
        <p:blipFill>
          <a:blip r:embed="rId3"/>
          <a:stretch>
            <a:fillRect/>
          </a:stretch>
        </p:blipFill>
        <p:spPr>
          <a:xfrm>
            <a:off x="5159324" y="3672787"/>
            <a:ext cx="2920799" cy="3139859"/>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Focus">
      <a:dk1>
        <a:sysClr val="windowText" lastClr="000000"/>
      </a:dk1>
      <a:lt1>
        <a:sysClr val="window" lastClr="FFFFFF"/>
      </a:lt1>
      <a:dk2>
        <a:srgbClr val="0064E2"/>
      </a:dk2>
      <a:lt2>
        <a:srgbClr val="B5D2F5"/>
      </a:lt2>
      <a:accent1>
        <a:srgbClr val="FFB91D"/>
      </a:accent1>
      <a:accent2>
        <a:srgbClr val="F97817"/>
      </a:accent2>
      <a:accent3>
        <a:srgbClr val="6DE304"/>
      </a:accent3>
      <a:accent4>
        <a:srgbClr val="FF0000"/>
      </a:accent4>
      <a:accent5>
        <a:srgbClr val="732BEA"/>
      </a:accent5>
      <a:accent6>
        <a:srgbClr val="C913AD"/>
      </a:accent6>
      <a:hlink>
        <a:srgbClr val="FFE400"/>
      </a:hlink>
      <a:folHlink>
        <a:srgbClr val="A3EC6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215</TotalTime>
  <Words>532</Words>
  <Application>Microsoft Macintosh PowerPoint</Application>
  <PresentationFormat>On-screen Show (4:3)</PresentationFormat>
  <Paragraphs>47</Paragraphs>
  <Slides>13</Slides>
  <Notes>0</Notes>
  <HiddenSlides>0</HiddenSlides>
  <MMClips>0</MMClips>
  <ScaleCrop>false</ScaleCrop>
  <HeadingPairs>
    <vt:vector size="4" baseType="variant">
      <vt:variant>
        <vt:lpstr>Design Template</vt:lpstr>
      </vt:variant>
      <vt:variant>
        <vt:i4>1</vt:i4>
      </vt:variant>
      <vt:variant>
        <vt:lpstr>Slide Titles</vt:lpstr>
      </vt:variant>
      <vt:variant>
        <vt:i4>13</vt:i4>
      </vt:variant>
    </vt:vector>
  </HeadingPairs>
  <TitlesOfParts>
    <vt:vector size="14" baseType="lpstr">
      <vt:lpstr>Office Theme</vt:lpstr>
      <vt:lpstr>History Of Computers!</vt:lpstr>
      <vt:lpstr>The First Computer!</vt:lpstr>
      <vt:lpstr>Different Types Of Computers!</vt:lpstr>
      <vt:lpstr>Slide 4</vt:lpstr>
      <vt:lpstr>Slide 5</vt:lpstr>
      <vt:lpstr>Who Invented The Internet?</vt:lpstr>
      <vt:lpstr>Slide 7</vt:lpstr>
      <vt:lpstr>Who Invented The Mouse!</vt:lpstr>
      <vt:lpstr>Floppy Disk!</vt:lpstr>
      <vt:lpstr>Compact Disk (CD’S)</vt:lpstr>
      <vt:lpstr>Flash Drives!</vt:lpstr>
      <vt:lpstr>Slide 12</vt:lpstr>
      <vt:lpstr>The End!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Computers!</dc:title>
  <dc:creator>HJ</dc:creator>
  <cp:lastModifiedBy>HJ</cp:lastModifiedBy>
  <cp:revision>5</cp:revision>
  <dcterms:created xsi:type="dcterms:W3CDTF">2010-09-02T15:02:12Z</dcterms:created>
  <dcterms:modified xsi:type="dcterms:W3CDTF">2010-09-02T15:25:40Z</dcterms:modified>
</cp:coreProperties>
</file>